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6"/>
  </p:notesMasterIdLst>
  <p:sldIdLst>
    <p:sldId id="256" r:id="rId2"/>
    <p:sldId id="257" r:id="rId3"/>
    <p:sldId id="284" r:id="rId4"/>
    <p:sldId id="285" r:id="rId5"/>
    <p:sldId id="258" r:id="rId6"/>
    <p:sldId id="259" r:id="rId7"/>
    <p:sldId id="260" r:id="rId8"/>
    <p:sldId id="326" r:id="rId9"/>
    <p:sldId id="327" r:id="rId10"/>
    <p:sldId id="261" r:id="rId11"/>
    <p:sldId id="262" r:id="rId12"/>
    <p:sldId id="328" r:id="rId13"/>
    <p:sldId id="263" r:id="rId14"/>
    <p:sldId id="264" r:id="rId15"/>
    <p:sldId id="341" r:id="rId16"/>
    <p:sldId id="265" r:id="rId17"/>
    <p:sldId id="324" r:id="rId18"/>
    <p:sldId id="342" r:id="rId19"/>
    <p:sldId id="333" r:id="rId20"/>
    <p:sldId id="267" r:id="rId21"/>
    <p:sldId id="268" r:id="rId22"/>
    <p:sldId id="269" r:id="rId23"/>
    <p:sldId id="298" r:id="rId24"/>
    <p:sldId id="300" r:id="rId25"/>
    <p:sldId id="344" r:id="rId26"/>
    <p:sldId id="301" r:id="rId27"/>
    <p:sldId id="303" r:id="rId28"/>
    <p:sldId id="343" r:id="rId29"/>
    <p:sldId id="302" r:id="rId30"/>
    <p:sldId id="345" r:id="rId31"/>
    <p:sldId id="304" r:id="rId32"/>
    <p:sldId id="270" r:id="rId33"/>
    <p:sldId id="305" r:id="rId34"/>
    <p:sldId id="306" r:id="rId35"/>
    <p:sldId id="307" r:id="rId36"/>
    <p:sldId id="308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277" r:id="rId45"/>
    <p:sldId id="278" r:id="rId46"/>
    <p:sldId id="272" r:id="rId47"/>
    <p:sldId id="271" r:id="rId48"/>
    <p:sldId id="279" r:id="rId49"/>
    <p:sldId id="346" r:id="rId50"/>
    <p:sldId id="280" r:id="rId51"/>
    <p:sldId id="281" r:id="rId52"/>
    <p:sldId id="282" r:id="rId53"/>
    <p:sldId id="347" r:id="rId54"/>
    <p:sldId id="283" r:id="rId55"/>
  </p:sldIdLst>
  <p:sldSz cx="9144000" cy="5143500" type="screen16x9"/>
  <p:notesSz cx="6858000" cy="9144000"/>
  <p:embeddedFontLst>
    <p:embeddedFont>
      <p:font typeface="Lato" panose="020B0604020202020204" charset="0"/>
      <p:regular r:id="rId57"/>
      <p:bold r:id="rId58"/>
      <p:italic r:id="rId59"/>
      <p:boldItalic r:id="rId60"/>
    </p:embeddedFont>
    <p:embeddedFont>
      <p:font typeface="Raleway" panose="020B060402020202020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15bcb26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15bcb26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Destinations could include dendrites of other neuronal cell bodies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22055d73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22055d73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22055d73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22055d73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22055d7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22055d7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22055d73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22055d73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97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22055d73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22055d73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39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22055d73_2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22055d73_2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29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22055d73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22055d73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22055d73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22055d73_2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01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371f06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371f06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26020f9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26020f9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c371f06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c371f06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371f060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371f060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 a neuromuscular junction is depicted (neuron to muscle cell)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371f06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371f06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 a neuromuscular junction is depicted (neuron to muscle cell)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28d6354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28d6354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fbc27b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fbc27b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3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15bcb2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15bcb2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33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15bcb2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15bcb2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won’t be going into the enteric nervous system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15bcb2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15bcb2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15bcb26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15bcb26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do not need to know the specific types of glial cells.  The graphic is there to illustrate how differentiated they are and how they are arranged in space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15bcb26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15bcb26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Destinations could include dendrites of other neuronal cell bodies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15bcb26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15bcb26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Destinations could include dendrites of other neuronal cell bodies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18/01/2021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934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4MgiEDWyRg&amp;ab_channel=AnatomyZo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a/url?sa=i&amp;source=images&amp;cd=&amp;cad=rja&amp;docid=KioCGQHmgcqpHM&amp;tbnid=-zzQ8HAia1AxvM:&amp;ved=0CAgQjRw&amp;url=http://207.204.17.60/schwann-cell-transplants-human-clinical-trials&amp;ei=Ns4KU-jFIeGyyAH9h4CgAw&amp;psig=AFQjCNFG6t8dDDjgolMTFRw-OI1IBvwatw&amp;ust=1393303478619280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4uuCgElLK8&amp;ab_channel=AnatomyZon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HZh0A-lWSm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QSXzzszM93Q&amp;ab_channel=KnowledgePlatform" TargetMode="External"/><Relationship Id="rId4" Type="http://schemas.openxmlformats.org/officeDocument/2006/relationships/hyperlink" Target="https://www.youtube.com/watch?v=Nn2RHLWST-k&amp;ab_channel=FuseSchool-GlobalEduc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NCE8baQaiK8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a/url?sa=i&amp;source=images&amp;cd=&amp;cad=rja&amp;uact=8&amp;docid=aT2hdNTwDSIQmM&amp;tbnid=uLbTKViTJnAUfM:&amp;ved=0CAgQjRw&amp;url=http://classes.midlandstech.edu/carterp/Courses/bio210/chap11/lecture1.html&amp;ei=VTsnU8T9LYWDqQHjmYGABg&amp;psig=AFQjCNETuzzcQbZywzbM-CjYvfgyxJMqZQ&amp;ust=1395166421831190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j1c19vuKWV0&amp;ab_channel=AnatomyandPhysiologyforParamedics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kscvbU0GsQU&amp;ab_channel=ChristineO%27Connor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a/url?sa=i&amp;source=images&amp;cd=&amp;cad=rja&amp;uact=8&amp;docid=9UCyHEvtsvW_RM&amp;tbnid=B-dXZ81zn9ADIM:&amp;ved=0CAgQjRw4LQ&amp;url=http://dundeemedstudentnotes.wordpress.com/2012/04/06/action-potentials/&amp;ei=bEInU_WMNoWSqwGKg4DoCQ&amp;psig=AFQjCNH3UOxaZV59nyCPmp3IZWkBuQ2-wA&amp;ust=1395168237050295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HYLyhXRp298&amp;ab_channel=BozemanScience" TargetMode="External"/><Relationship Id="rId4" Type="http://schemas.openxmlformats.org/officeDocument/2006/relationships/hyperlink" Target="http://www.youtube.com/watch?v=U0NpTdge3aw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KMB11ih2o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source=images&amp;cd=&amp;cad=rja&amp;uact=8&amp;docid=ZYYArrbDN27lhM&amp;tbnid=inLDHiyjldLxHM:&amp;ved=0CAgQjRw&amp;url=http://kvhs.nbed.nb.ca/gallant/biology/action_potential_propagation.html&amp;ei=zEAoU4GyM8rErQGhxIDAAw&amp;psig=AFQjCNE_AJmVQzW3saJ9-pvnujzX2FNbIg&amp;ust=1395233356906652" TargetMode="External"/><Relationship Id="rId2" Type="http://schemas.openxmlformats.org/officeDocument/2006/relationships/hyperlink" Target="http://www.youtube.com/watch?v=pbg5E9GCNV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a/url?sa=i&amp;source=images&amp;cd=&amp;cad=rja&amp;uact=8&amp;docid=rfmPxttOvmBGEM&amp;tbnid=YHPfzUTFeFSCLM:&amp;ved=0CAgQjRw&amp;url=http://scioly.org/wiki/index.php/Anatomy/Nervous_System&amp;ei=pj8oU-btLYSZrAHx24HIAg&amp;psig=AFQjCNF8MX5tQUNcVshAH9YJzPVbeHe5mQ&amp;ust=1395233062804457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a/url?sa=i&amp;source=images&amp;cd=&amp;cad=rja&amp;uact=8&amp;docid=rfmPxttOvmBGEM&amp;tbnid=YHPfzUTFeFSCLM:&amp;ved=0CAgQjRw&amp;url=http://scioly.org/wiki/index.php/Anatomy/Nervous_System&amp;ei=pj8oU-btLYSZrAHx24HIAg&amp;psig=AFQjCNF8MX5tQUNcVshAH9YJzPVbeHe5mQ&amp;ust=1395233062804457" TargetMode="Externa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google.ca/url?sa=i&amp;source=images&amp;cd=&amp;cad=rja&amp;uact=8&amp;docid=bmMIBSWiVZoXXM&amp;tbnid=65YE39jVy5T9CM:&amp;ved=0CAgQjRw&amp;url=http://howmed.net/physiology/action-potential/&amp;ei=OkkoU__aGoaCrAGgnIHYDg&amp;psig=AFQjCNG_XW58HCtkwunriZz6BkntZvLsZQ&amp;ust=1395235514502320" TargetMode="Externa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pDr6DDRHvUY&amp;ab_channel=ProfessorDaveExplain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a/url?sa=i&amp;source=images&amp;cd=&amp;cad=rja&amp;docid=inHkOhLMqi7XqM&amp;tbnid=6MncFscxMCzCwM:&amp;ved=0CAgQjRw&amp;url=http://commons.wikimedia.org/wiki/File:Neuronal_Synapse.jpg&amp;ei=58MKU6LGL5TOyAGXloHYCA&amp;psig=AFQjCNH4fQC8ePvyrSLIr1dSgSMZwdY20w&amp;ust=1393300839841739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2e.com/at34.03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41TYxYUqqs&amp;ab_channel=BozemanScience" TargetMode="Externa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J653ieC1yk&amp;ab_channel=AnatomyHer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source=images&amp;cd=&amp;cad=rja&amp;docid=khbgAXudp_WvfM&amp;tbnid=D2aAk-zG0A2yPM:&amp;ved=0CAgQjRw&amp;url=http://britishsciencefestival.wordpress.com/2012/08/21/it-wasnt-me-it-was-my-neurons/&amp;ei=mcAKU4buDuSOyAHUg4HIBw&amp;psig=AFQjCNHMJq3a82tP3OfN6XkTLWqtupzCbQ&amp;ust=1393299993294109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825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8.2 - Structures and Processes of the Nervous System</a:t>
            </a:r>
            <a:endParaRPr sz="360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Pages 349-362 (McGraw-Hill Ryerson, 2011)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 of the Nervous System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4294967295"/>
          </p:nvPr>
        </p:nvSpPr>
        <p:spPr>
          <a:xfrm>
            <a:off x="159875" y="510604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Neurons</a:t>
            </a:r>
            <a:endParaRPr sz="2000" b="1" dirty="0"/>
          </a:p>
          <a:p>
            <a:pPr marL="457200" marR="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Nerve cell; the structural and functional unit of the nervous system, consisting of a nucleus, cell body, dendrites and axons;</a:t>
            </a:r>
            <a:endParaRPr sz="16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Specialized to respond to physical and chemical stimuli, to conduct electrochemical signals, and to release chemicals that regulate various body processes</a:t>
            </a:r>
            <a:endParaRPr sz="1600" dirty="0"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162" y="2493125"/>
            <a:ext cx="6009675" cy="26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Cells of the Nervous System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335894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Glial cells</a:t>
            </a:r>
            <a:endParaRPr sz="2000" b="1" dirty="0"/>
          </a:p>
          <a:p>
            <a:pPr marL="457200" marR="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➔"/>
            </a:pPr>
            <a:r>
              <a:rPr lang="en" sz="1600" dirty="0"/>
              <a:t>Support cells of the nervous system that nourishes neurons (nerve-impulse conducting cells), removes their wastes, defends against infection, and provides a supporting framework for all the nervous-system tissue</a:t>
            </a:r>
            <a:endParaRPr sz="1600" dirty="0"/>
          </a:p>
        </p:txBody>
      </p:sp>
      <p:pic>
        <p:nvPicPr>
          <p:cNvPr id="2050" name="Picture 2" descr="What Are Glial Cells and What Do They Do?">
            <a:extLst>
              <a:ext uri="{FF2B5EF4-FFF2-40B4-BE49-F238E27FC236}">
                <a16:creationId xmlns:a16="http://schemas.microsoft.com/office/drawing/2014/main" id="{B457C327-3BD7-4E0D-ADA2-3DD87462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15" y="759375"/>
            <a:ext cx="5284975" cy="36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6;p19">
            <a:extLst>
              <a:ext uri="{FF2B5EF4-FFF2-40B4-BE49-F238E27FC236}">
                <a16:creationId xmlns:a16="http://schemas.microsoft.com/office/drawing/2014/main" id="{C4ACB30E-9A1D-432B-A39F-D001F766CB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641" y="0"/>
            <a:ext cx="909693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9FD107-7C0E-4E47-A60E-D57EFE214158}"/>
              </a:ext>
            </a:extLst>
          </p:cNvPr>
          <p:cNvSpPr/>
          <p:nvPr/>
        </p:nvSpPr>
        <p:spPr>
          <a:xfrm>
            <a:off x="0" y="0"/>
            <a:ext cx="16136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https://www.youtube.com/watch?v=64MgiEDWyRg&amp;ab_channel=AnatomyZone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997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a Neuron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4294967295"/>
          </p:nvPr>
        </p:nvSpPr>
        <p:spPr>
          <a:xfrm>
            <a:off x="167249" y="658522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i="1" dirty="0"/>
              <a:t>Dendrites - </a:t>
            </a:r>
            <a:r>
              <a:rPr lang="en" sz="1600" dirty="0"/>
              <a:t>short branching terminals that receive nerve impulses from other neurons or sensory receptors; relays the impulse to the cell body</a:t>
            </a:r>
            <a:endParaRPr sz="16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i="1" dirty="0"/>
              <a:t>Cell body - </a:t>
            </a:r>
            <a:r>
              <a:rPr lang="en" sz="1600" dirty="0"/>
              <a:t>contains the nucleus and is the site of metabolic activity; processes information from dendrites and if the signal is large enough it will initiate an impulse through the axon</a:t>
            </a:r>
            <a:endParaRPr sz="1600" dirty="0"/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 i="1" dirty="0"/>
              <a:t>Axons</a:t>
            </a:r>
            <a:r>
              <a:rPr lang="en" sz="1600" dirty="0"/>
              <a:t> - conducts impulses away from the cell body; can range in length from 1 mm to 1 m, depending on the neuron’s location in the body; terminal ends branch to their </a:t>
            </a:r>
            <a:r>
              <a:rPr lang="en" sz="1600" u="sng" dirty="0"/>
              <a:t>destinations</a:t>
            </a:r>
            <a:endParaRPr sz="1600" u="sng" dirty="0"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162" y="2493125"/>
            <a:ext cx="6009675" cy="26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a Neuron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Schwann cells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Generates </a:t>
            </a:r>
            <a:r>
              <a:rPr lang="en" sz="2000" b="1"/>
              <a:t>myelin sheaths</a:t>
            </a:r>
            <a:r>
              <a:rPr lang="en" sz="2000"/>
              <a:t>, the fatty, insulating layer around the axon of a nerve cell, composed of schwann cells; protects myelinated axons and speeds the rate of nerve impulse transmission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u="sng"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50" y="2578999"/>
            <a:ext cx="7957549" cy="25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4" y="0"/>
            <a:ext cx="6172200" cy="800100"/>
          </a:xfrm>
        </p:spPr>
        <p:txBody>
          <a:bodyPr/>
          <a:lstStyle/>
          <a:p>
            <a:r>
              <a:rPr lang="en-CA" dirty="0"/>
              <a:t>Schwann cells</a:t>
            </a:r>
          </a:p>
        </p:txBody>
      </p:sp>
      <p:pic>
        <p:nvPicPr>
          <p:cNvPr id="35842" name="Picture 2" descr="http://207.204.17.60/wp-content/uploads/2010/04/Image425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649" y="533594"/>
            <a:ext cx="5689339" cy="42670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3680"/>
            <a:ext cx="2944906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i="1" u="sng" dirty="0">
                <a:solidFill>
                  <a:srgbClr val="FF0000"/>
                </a:solidFill>
              </a:rPr>
              <a:t>Myelin sheath</a:t>
            </a:r>
            <a:r>
              <a:rPr lang="en-CA" sz="1800" dirty="0"/>
              <a:t>: insulated covering over the axon of a nerve cell (composed of Schwann cells)</a:t>
            </a:r>
          </a:p>
          <a:p>
            <a:r>
              <a:rPr lang="en-CA" sz="1800" b="1" u="sng" dirty="0">
                <a:solidFill>
                  <a:srgbClr val="FF0000"/>
                </a:solidFill>
              </a:rPr>
              <a:t>Nodes of </a:t>
            </a:r>
            <a:r>
              <a:rPr lang="en-CA" sz="1800" b="1" u="sng" dirty="0" err="1">
                <a:solidFill>
                  <a:srgbClr val="FF0000"/>
                </a:solidFill>
              </a:rPr>
              <a:t>Ranvier</a:t>
            </a:r>
            <a:r>
              <a:rPr lang="en-CA" sz="1800" dirty="0"/>
              <a:t>: gaps between cells that wrap themselves around the neuron (</a:t>
            </a:r>
            <a:r>
              <a:rPr lang="en-CA" sz="1800" u="sng" dirty="0"/>
              <a:t>speeding up the impulse</a:t>
            </a:r>
            <a:r>
              <a:rPr lang="en-CA" sz="1800" dirty="0"/>
              <a:t>)</a:t>
            </a:r>
          </a:p>
          <a:p>
            <a:r>
              <a:rPr lang="en-CA" sz="1800" b="1" u="sng" dirty="0" err="1">
                <a:solidFill>
                  <a:srgbClr val="FF0000"/>
                </a:solidFill>
              </a:rPr>
              <a:t>Neurilemma</a:t>
            </a:r>
            <a:r>
              <a:rPr lang="en-CA" sz="1800" dirty="0"/>
              <a:t>: thin membrane surrounding axon of the PNS nerve cells (</a:t>
            </a:r>
            <a:r>
              <a:rPr lang="en-CA" sz="1800" u="sng" dirty="0"/>
              <a:t>promote regeneration of damaged axons</a:t>
            </a:r>
            <a:r>
              <a:rPr lang="en-CA" sz="1800" dirty="0"/>
              <a:t>)</a:t>
            </a:r>
          </a:p>
          <a:p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85893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a Neuron</a:t>
            </a: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Classifying neurons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Structure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Multipolar, Bipolar, Unipolar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Function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Sensory input, Integration, Motor output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92" y="28841"/>
            <a:ext cx="5268558" cy="857250"/>
          </a:xfrm>
        </p:spPr>
        <p:txBody>
          <a:bodyPr/>
          <a:lstStyle/>
          <a:p>
            <a:r>
              <a:rPr lang="en-CA" dirty="0"/>
              <a:t>Types of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977" y="198378"/>
            <a:ext cx="4583031" cy="4575327"/>
          </a:xfrm>
        </p:spPr>
        <p:txBody>
          <a:bodyPr>
            <a:normAutofit/>
          </a:bodyPr>
          <a:lstStyle/>
          <a:p>
            <a:r>
              <a:rPr lang="en-CA" sz="1600" u="sng" dirty="0"/>
              <a:t>Bipolar:</a:t>
            </a:r>
            <a:r>
              <a:rPr lang="en-CA" sz="1600" dirty="0"/>
              <a:t> </a:t>
            </a:r>
          </a:p>
          <a:p>
            <a:pPr marL="51435" indent="0">
              <a:buNone/>
            </a:pPr>
            <a:r>
              <a:rPr lang="en-CA" sz="1600" dirty="0"/>
              <a:t>-single main dendrite</a:t>
            </a:r>
          </a:p>
          <a:p>
            <a:pPr marL="51435" indent="0">
              <a:buNone/>
            </a:pPr>
            <a:r>
              <a:rPr lang="en-CA" sz="1600" dirty="0"/>
              <a:t>-single axon</a:t>
            </a:r>
          </a:p>
          <a:p>
            <a:pPr marL="51435" indent="0">
              <a:buNone/>
            </a:pPr>
            <a:r>
              <a:rPr lang="en-CA" sz="1600" dirty="0"/>
              <a:t>-In inner ear, retina of the eye and olfactory area of the brain ONLY</a:t>
            </a:r>
          </a:p>
          <a:p>
            <a:endParaRPr lang="en-CA" sz="1600" dirty="0"/>
          </a:p>
          <a:p>
            <a:r>
              <a:rPr lang="en-CA" sz="1600" u="sng" dirty="0"/>
              <a:t>Unipolar:</a:t>
            </a:r>
          </a:p>
          <a:p>
            <a:pPr marL="51435" indent="0">
              <a:buNone/>
            </a:pPr>
            <a:r>
              <a:rPr lang="en-CA" sz="1600" dirty="0"/>
              <a:t>-single process that extends from the cell body</a:t>
            </a:r>
          </a:p>
          <a:p>
            <a:pPr marL="51435" indent="0">
              <a:buNone/>
            </a:pPr>
            <a:r>
              <a:rPr lang="en-CA" sz="1600" dirty="0"/>
              <a:t>-dendrites and axon are fused (so no dendrites)</a:t>
            </a:r>
          </a:p>
          <a:p>
            <a:pPr marL="51435" indent="0">
              <a:buNone/>
            </a:pPr>
            <a:r>
              <a:rPr lang="en-CA" sz="1600" dirty="0"/>
              <a:t>-sensory neuron</a:t>
            </a:r>
          </a:p>
          <a:p>
            <a:endParaRPr lang="en-CA" sz="1600" dirty="0"/>
          </a:p>
          <a:p>
            <a:r>
              <a:rPr lang="en-CA" sz="1600" u="sng" dirty="0"/>
              <a:t>Multipolar:</a:t>
            </a:r>
          </a:p>
          <a:p>
            <a:pPr marL="51435" indent="0">
              <a:buNone/>
            </a:pPr>
            <a:r>
              <a:rPr lang="en-CA" sz="1600" dirty="0"/>
              <a:t>-several dendrites</a:t>
            </a:r>
          </a:p>
          <a:p>
            <a:pPr marL="51435" indent="0">
              <a:buNone/>
            </a:pPr>
            <a:r>
              <a:rPr lang="en-CA" sz="1600" dirty="0"/>
              <a:t>-single axon</a:t>
            </a:r>
          </a:p>
          <a:p>
            <a:pPr marL="51435" indent="0">
              <a:buNone/>
            </a:pPr>
            <a:r>
              <a:rPr lang="en-CA" sz="1600" dirty="0"/>
              <a:t>-most common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" y="701515"/>
            <a:ext cx="3451501" cy="28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FD8F5-3655-4C89-90ED-2A3C9FF40861}"/>
              </a:ext>
            </a:extLst>
          </p:cNvPr>
          <p:cNvSpPr/>
          <p:nvPr/>
        </p:nvSpPr>
        <p:spPr>
          <a:xfrm>
            <a:off x="1547664" y="3680328"/>
            <a:ext cx="275430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50" dirty="0">
                <a:hlinkClick r:id="rId3"/>
              </a:rPr>
              <a:t>https://www.youtube.com/watch?v=X4uuCgElLK8&amp;ab_channel=AnatomyZone</a:t>
            </a:r>
            <a:endParaRPr lang="en-CA" sz="1050" dirty="0"/>
          </a:p>
          <a:p>
            <a:endParaRPr lang="en-CA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41F53-1012-40EB-BD10-DFFE25023A3B}"/>
              </a:ext>
            </a:extLst>
          </p:cNvPr>
          <p:cNvSpPr/>
          <p:nvPr/>
        </p:nvSpPr>
        <p:spPr>
          <a:xfrm>
            <a:off x="1543237" y="4118913"/>
            <a:ext cx="27280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https://www.youtube.com/watch?v=HZh0A-lWSmY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03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49492"/>
            <a:ext cx="6172200" cy="800100"/>
          </a:xfrm>
        </p:spPr>
        <p:txBody>
          <a:bodyPr/>
          <a:lstStyle/>
          <a:p>
            <a:r>
              <a:rPr lang="en-CA" dirty="0"/>
              <a:t>Transmitting sensory information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1275606"/>
            <a:ext cx="5904896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99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303498"/>
            <a:ext cx="6172200" cy="800100"/>
          </a:xfrm>
        </p:spPr>
        <p:txBody>
          <a:bodyPr/>
          <a:lstStyle/>
          <a:p>
            <a:r>
              <a:rPr lang="en-CA" dirty="0"/>
              <a:t>Motor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76" y="1221600"/>
            <a:ext cx="6173874" cy="3750450"/>
          </a:xfrm>
        </p:spPr>
        <p:txBody>
          <a:bodyPr/>
          <a:lstStyle/>
          <a:p>
            <a:r>
              <a:rPr lang="en-CA" sz="2400" dirty="0"/>
              <a:t>The conduction of signals from integration centers to </a:t>
            </a:r>
            <a:r>
              <a:rPr lang="en-CA" sz="2400" i="1" u="sng" dirty="0" err="1">
                <a:solidFill>
                  <a:srgbClr val="FF0000"/>
                </a:solidFill>
              </a:rPr>
              <a:t>effector</a:t>
            </a:r>
            <a:r>
              <a:rPr lang="en-CA" sz="2400" i="1" u="sng" dirty="0">
                <a:solidFill>
                  <a:srgbClr val="FF0000"/>
                </a:solidFill>
              </a:rPr>
              <a:t> cells</a:t>
            </a:r>
          </a:p>
          <a:p>
            <a:endParaRPr lang="en-CA" sz="2400" dirty="0"/>
          </a:p>
          <a:p>
            <a:r>
              <a:rPr lang="en-CA" sz="2400" i="1" u="sng" dirty="0" err="1">
                <a:solidFill>
                  <a:srgbClr val="FF0000"/>
                </a:solidFill>
              </a:rPr>
              <a:t>Effector</a:t>
            </a:r>
            <a:r>
              <a:rPr lang="en-CA" sz="2400" i="1" u="sng" dirty="0">
                <a:solidFill>
                  <a:srgbClr val="FF0000"/>
                </a:solidFill>
              </a:rPr>
              <a:t> cells</a:t>
            </a:r>
            <a:r>
              <a:rPr lang="en-CA" sz="2400" dirty="0"/>
              <a:t>: The muscle, gland or organ cell capable of responding to a stimulus that carry out the body’s response to a stimulus</a:t>
            </a:r>
          </a:p>
        </p:txBody>
      </p:sp>
    </p:spTree>
    <p:extLst>
      <p:ext uri="{BB962C8B-B14F-4D97-AF65-F5344CB8AC3E}">
        <p14:creationId xmlns:p14="http://schemas.microsoft.com/office/powerpoint/2010/main" val="36959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Subtopics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7650" y="17776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Overview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</a:pPr>
            <a:r>
              <a:rPr lang="en" sz="1400"/>
              <a:t>Cells of the Nervous System</a:t>
            </a:r>
            <a:endParaRPr sz="140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Structure of a Neuron</a:t>
            </a:r>
            <a:endParaRPr sz="140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Classifying Neurons</a:t>
            </a:r>
            <a:endParaRPr sz="140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Reflex Arc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Electrical Nature of Nerves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Resting Membrane Potential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Sodium Potassium Pump (independent review)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Action Potential (animation support)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Myelinated Nerve Impulse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Signal Transmission across a Synapse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Neurotransmitters</a:t>
            </a:r>
            <a:endParaRPr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Structure of a Neuron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600" y="759375"/>
            <a:ext cx="3920391" cy="407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50562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The Reflex Arc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/>
              <a:t>Reflexes - </a:t>
            </a:r>
            <a:r>
              <a:rPr lang="en" sz="2000"/>
              <a:t>sudden, involuntary responses to certain stimuli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Reflex arcs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Simple connection of neurons that results in a reflex action in response to a stimulus; bypasses voluntary control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Usually only requires 3 neurons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Examples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Hot surface, blinking, vomiting</a:t>
            </a:r>
            <a:endParaRPr sz="20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0231D-7E9A-451E-A63E-4BFA4D9277BC}"/>
              </a:ext>
            </a:extLst>
          </p:cNvPr>
          <p:cNvSpPr/>
          <p:nvPr/>
        </p:nvSpPr>
        <p:spPr>
          <a:xfrm>
            <a:off x="5118096" y="64481"/>
            <a:ext cx="3866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https://www.youtube.com/watch?v=Nn2RHLWST-k&amp;ab_channel=FuseSchool-GlobalEducation</a:t>
            </a:r>
            <a:endParaRPr lang="en-CA" dirty="0"/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E96B3F-123B-4119-A70D-16C8965D2C3C}"/>
              </a:ext>
            </a:extLst>
          </p:cNvPr>
          <p:cNvSpPr/>
          <p:nvPr/>
        </p:nvSpPr>
        <p:spPr>
          <a:xfrm>
            <a:off x="2070847" y="1980687"/>
            <a:ext cx="2944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https://www.youtube.com/watch?v=QSXzzszM93Q&amp;ab_channel=KnowledgePlatform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57000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Membrane Potential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Electrical charge separation across a cell membrane; a form of potential energy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Resting Membrane Potential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Potential difference across the membrane in a resting neuron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-65 to -70 mV (millivolts) in most unstimulated neurons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Relatively negative in the cytoplasm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10" y="0"/>
            <a:ext cx="32765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title" idx="4294967295"/>
          </p:nvPr>
        </p:nvSpPr>
        <p:spPr>
          <a:xfrm>
            <a:off x="59022" y="15172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*</a:t>
            </a:r>
            <a:r>
              <a:rPr lang="en" dirty="0"/>
              <a:t>The Electrical Nature of Nerves</a:t>
            </a:r>
            <a:endParaRPr dirty="0"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57000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</a:rPr>
              <a:t>**</a:t>
            </a:r>
            <a:r>
              <a:rPr lang="en" sz="2000" b="1" dirty="0"/>
              <a:t>What makes it more negative inside?</a:t>
            </a:r>
            <a:endParaRPr sz="2000" b="1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Large negatively charged proteins located inside the cell (can’t diffuse out due to size)</a:t>
            </a:r>
            <a:br>
              <a:rPr lang="en" sz="2000" dirty="0"/>
            </a:b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The sodium potassium pump moving 3 Na+ ions out and 2 K+ ions in </a:t>
            </a:r>
            <a:br>
              <a:rPr lang="en" sz="2000" dirty="0"/>
            </a:br>
            <a:r>
              <a:rPr lang="en" sz="2000" dirty="0"/>
              <a:t>(making the inside relatively more negative)</a:t>
            </a:r>
            <a:br>
              <a:rPr lang="en" sz="2000" dirty="0"/>
            </a:b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dirty="0"/>
              <a:t>K+ ion channels allowing K+ to move along its gradient out of the cell</a:t>
            </a:r>
            <a:br>
              <a:rPr lang="en" sz="2000" dirty="0"/>
            </a:br>
            <a:r>
              <a:rPr lang="en" sz="2000" dirty="0"/>
              <a:t>(making the inside relatively more negative)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10" y="0"/>
            <a:ext cx="32765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28" y="124467"/>
            <a:ext cx="6172200" cy="800100"/>
          </a:xfrm>
        </p:spPr>
        <p:txBody>
          <a:bodyPr/>
          <a:lstStyle/>
          <a:p>
            <a:r>
              <a:rPr lang="en-CA" dirty="0"/>
              <a:t>The resting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6329" y="248771"/>
            <a:ext cx="2642347" cy="4504764"/>
          </a:xfrm>
        </p:spPr>
        <p:txBody>
          <a:bodyPr>
            <a:normAutofit fontScale="92500" lnSpcReduction="20000"/>
          </a:bodyPr>
          <a:lstStyle/>
          <a:p>
            <a:r>
              <a:rPr lang="en-CA" sz="1800" dirty="0"/>
              <a:t>Negatively charged protein molecule stays inside and cannot diffuse out</a:t>
            </a:r>
          </a:p>
          <a:p>
            <a:endParaRPr lang="en-CA" sz="1800" dirty="0"/>
          </a:p>
          <a:p>
            <a:r>
              <a:rPr lang="en-CA" sz="1800" dirty="0"/>
              <a:t>At rest, there are </a:t>
            </a:r>
            <a:r>
              <a:rPr lang="en-CA" sz="1800" u="sng" dirty="0"/>
              <a:t>relatively more sodium ions outside the neuron and more potassium ions </a:t>
            </a:r>
            <a:r>
              <a:rPr lang="en-CA" sz="1800" dirty="0"/>
              <a:t>inside that neuron.</a:t>
            </a:r>
          </a:p>
          <a:p>
            <a:pPr>
              <a:buNone/>
            </a:pPr>
            <a:endParaRPr lang="en-CA" sz="1800" dirty="0"/>
          </a:p>
          <a:p>
            <a:endParaRPr lang="en-CA" sz="1800" dirty="0"/>
          </a:p>
          <a:p>
            <a:r>
              <a:rPr lang="en-CA" sz="1800" dirty="0">
                <a:hlinkClick r:id="rId2"/>
              </a:rPr>
              <a:t>http://www.youtube.com/watch?v=NCE8baQaiK8</a:t>
            </a:r>
            <a:endParaRPr lang="en-CA" sz="1800" dirty="0"/>
          </a:p>
          <a:p>
            <a:endParaRPr lang="en-CA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E92D809-9139-4FA4-B4AA-FB341011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3" y="1028701"/>
            <a:ext cx="66484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140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87474"/>
            <a:ext cx="6172200" cy="800100"/>
          </a:xfrm>
        </p:spPr>
        <p:txBody>
          <a:bodyPr/>
          <a:lstStyle/>
          <a:p>
            <a:r>
              <a:rPr lang="en-CA" dirty="0"/>
              <a:t>Excitable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800100"/>
            <a:ext cx="6457950" cy="1143000"/>
          </a:xfrm>
        </p:spPr>
        <p:txBody>
          <a:bodyPr/>
          <a:lstStyle/>
          <a:p>
            <a:r>
              <a:rPr lang="en-CA" dirty="0"/>
              <a:t>Cells that can change their membrane potentials.  Their cell membranes have ion channels to allow ions to pass through the cell membrane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85" y="1707654"/>
            <a:ext cx="5662389" cy="20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93658" y="3867895"/>
            <a:ext cx="616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Gated ion channels are made up of proteins that </a:t>
            </a:r>
            <a:r>
              <a:rPr lang="en-CA" sz="1800" u="sng" dirty="0"/>
              <a:t>change their shape </a:t>
            </a:r>
            <a:r>
              <a:rPr lang="en-CA" sz="1800" dirty="0"/>
              <a:t>in response to certain stimuli, thus allowing ions to flow through</a:t>
            </a:r>
          </a:p>
        </p:txBody>
      </p:sp>
    </p:spTree>
    <p:extLst>
      <p:ext uri="{BB962C8B-B14F-4D97-AF65-F5344CB8AC3E}">
        <p14:creationId xmlns:p14="http://schemas.microsoft.com/office/powerpoint/2010/main" val="69390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3AB9F8C-572B-4FF2-A346-98F1AEDA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" y="0"/>
            <a:ext cx="8972520" cy="45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7" y="149728"/>
            <a:ext cx="8491000" cy="8001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Hyperpolarization</a:t>
            </a:r>
            <a:r>
              <a:rPr lang="en-CA" dirty="0"/>
              <a:t> and Depolarization in Graded 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2658"/>
            <a:ext cx="3771900" cy="3818965"/>
          </a:xfrm>
        </p:spPr>
        <p:txBody>
          <a:bodyPr>
            <a:normAutofit fontScale="77500" lnSpcReduction="20000"/>
          </a:bodyPr>
          <a:lstStyle/>
          <a:p>
            <a:r>
              <a:rPr lang="en-CA" sz="1800" dirty="0"/>
              <a:t>If K+ ions diffuse out of the cell, then the inside of the cell becomes even more </a:t>
            </a:r>
            <a:r>
              <a:rPr lang="en-CA" sz="1800" u="sng" dirty="0"/>
              <a:t>negatively charged </a:t>
            </a:r>
            <a:r>
              <a:rPr lang="en-CA" sz="1800" dirty="0"/>
              <a:t>compared to the outside of the cell.  This makes the membrane potential more negative and is known as </a:t>
            </a:r>
            <a:r>
              <a:rPr lang="en-CA" sz="1800" b="1" u="sng" dirty="0">
                <a:solidFill>
                  <a:srgbClr val="FF0000"/>
                </a:solidFill>
              </a:rPr>
              <a:t>Hyperpolarization</a:t>
            </a:r>
          </a:p>
          <a:p>
            <a:endParaRPr lang="en-CA" sz="1800" b="1" u="sng" dirty="0">
              <a:solidFill>
                <a:srgbClr val="FF0000"/>
              </a:solidFill>
            </a:endParaRPr>
          </a:p>
          <a:p>
            <a:r>
              <a:rPr lang="en-CA" sz="1800" i="1" dirty="0"/>
              <a:t>**Hyperpolarization can also result when chloride ion channels open because chloride ions will diffuse into the cell</a:t>
            </a:r>
          </a:p>
          <a:p>
            <a:endParaRPr lang="en-CA" sz="1800" b="1" i="1" dirty="0">
              <a:solidFill>
                <a:srgbClr val="FF0000"/>
              </a:solidFill>
            </a:endParaRPr>
          </a:p>
          <a:p>
            <a:r>
              <a:rPr lang="en-CA" sz="1800" dirty="0"/>
              <a:t>If sodium ions diffuse into the cell, then the inside of the cell becomes more </a:t>
            </a:r>
            <a:r>
              <a:rPr lang="en-CA" sz="1800" u="sng" dirty="0"/>
              <a:t>positively charge</a:t>
            </a:r>
            <a:r>
              <a:rPr lang="en-CA" sz="1800" dirty="0"/>
              <a:t>.  This makes the membrane potential more positive and is known as </a:t>
            </a:r>
            <a:r>
              <a:rPr lang="en-CA" sz="1800" b="1" u="sng" dirty="0">
                <a:solidFill>
                  <a:srgbClr val="FF0000"/>
                </a:solidFill>
              </a:rPr>
              <a:t>Depolarization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2B9EDA06-8FCF-452A-BC69-AD366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65" y="1216958"/>
            <a:ext cx="5338261" cy="30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55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465516"/>
            <a:ext cx="6172200" cy="8001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Hyperpolarization</a:t>
            </a:r>
            <a:r>
              <a:rPr lang="en-CA" dirty="0"/>
              <a:t> and Depolarization in Graded potentials</a:t>
            </a:r>
          </a:p>
        </p:txBody>
      </p:sp>
      <p:pic>
        <p:nvPicPr>
          <p:cNvPr id="59394" name="Picture 2" descr="http://classes.midlandstech.edu/carterp/Courses/bio210/chap11/Slide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890" y="1471339"/>
            <a:ext cx="6648545" cy="3028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57550" y="4246373"/>
            <a:ext cx="4743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Stimulus open Na+ channel           Stimulus open K+ channel</a:t>
            </a:r>
          </a:p>
        </p:txBody>
      </p:sp>
    </p:spTree>
    <p:extLst>
      <p:ext uri="{BB962C8B-B14F-4D97-AF65-F5344CB8AC3E}">
        <p14:creationId xmlns:p14="http://schemas.microsoft.com/office/powerpoint/2010/main" val="21558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691F-CE91-4308-A0B3-0392D5F0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8141"/>
            <a:ext cx="8520600" cy="572700"/>
          </a:xfrm>
        </p:spPr>
        <p:txBody>
          <a:bodyPr/>
          <a:lstStyle/>
          <a:p>
            <a:r>
              <a:rPr lang="en-CA" dirty="0"/>
              <a:t>Graded potential vs Action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1CF1-863E-482D-9C52-00F97E9BE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4303059"/>
            <a:ext cx="8520600" cy="265816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https://www.youtube.com/watch?v=j1c19vuKWV0&amp;ab_channel=AnatomyandPhysiologyforParamedics</a:t>
            </a:r>
            <a:endParaRPr lang="en-CA" dirty="0"/>
          </a:p>
          <a:p>
            <a:endParaRPr lang="en-C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6BB540-D491-4B9F-BA9F-D85AB2FF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24" y="851894"/>
            <a:ext cx="5490706" cy="33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05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52" y="210239"/>
            <a:ext cx="8335924" cy="800100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Hyperpolarization</a:t>
            </a:r>
            <a:r>
              <a:rPr lang="en-CA" dirty="0"/>
              <a:t> and Depolarization in Graded 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46" y="1161361"/>
            <a:ext cx="3703848" cy="3168592"/>
          </a:xfrm>
        </p:spPr>
        <p:txBody>
          <a:bodyPr>
            <a:normAutofit/>
          </a:bodyPr>
          <a:lstStyle/>
          <a:p>
            <a:r>
              <a:rPr lang="en-CA" dirty="0"/>
              <a:t>A graded potential is that a local change in membrane potential that occurs when a neuron is stimulated.  </a:t>
            </a:r>
            <a:r>
              <a:rPr lang="en-CA" u="sng" dirty="0"/>
              <a:t>The size of the change in membrane potential is proportional to the stimuli</a:t>
            </a:r>
            <a:r>
              <a:rPr lang="en-CA" dirty="0"/>
              <a:t>.</a:t>
            </a:r>
            <a:endParaRPr lang="en-CA" b="1" u="sng" dirty="0">
              <a:solidFill>
                <a:srgbClr val="FF0000"/>
              </a:solidFill>
            </a:endParaRPr>
          </a:p>
          <a:p>
            <a:endParaRPr lang="en-CA" b="1" u="sng" dirty="0">
              <a:solidFill>
                <a:srgbClr val="FF0000"/>
              </a:solidFill>
            </a:endParaRPr>
          </a:p>
          <a:p>
            <a:r>
              <a:rPr lang="en-CA" b="1" u="sng" dirty="0">
                <a:solidFill>
                  <a:srgbClr val="FF0000"/>
                </a:solidFill>
              </a:rPr>
              <a:t>Stimuli of greater magnitude </a:t>
            </a:r>
            <a:r>
              <a:rPr lang="en-CA" b="1" u="sng" dirty="0">
                <a:solidFill>
                  <a:srgbClr val="FF0000"/>
                </a:solidFill>
                <a:sym typeface="Wingdings" pitchFamily="2" charset="2"/>
              </a:rPr>
              <a:t> more ion channels open  larger change in membrane potential  ACTION POTENTIAL</a:t>
            </a:r>
            <a:endParaRPr lang="en-CA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6101E2E8-FD1F-439B-A1B8-CA0548169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3" y="836175"/>
            <a:ext cx="3863754" cy="38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58" y="243640"/>
            <a:ext cx="5827830" cy="839502"/>
          </a:xfrm>
        </p:spPr>
        <p:txBody>
          <a:bodyPr>
            <a:normAutofit fontScale="90000"/>
          </a:bodyPr>
          <a:lstStyle/>
          <a:p>
            <a:r>
              <a:rPr lang="en-CA" dirty="0"/>
              <a:t>Role of the Nervous system and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6" y="1257422"/>
            <a:ext cx="8428046" cy="3642438"/>
          </a:xfrm>
        </p:spPr>
        <p:txBody>
          <a:bodyPr/>
          <a:lstStyle/>
          <a:p>
            <a:r>
              <a:rPr lang="en-CA" sz="2400" dirty="0"/>
              <a:t>To transmit information rapidly</a:t>
            </a:r>
          </a:p>
          <a:p>
            <a:r>
              <a:rPr lang="en-CA" sz="2400" dirty="0"/>
              <a:t>The brain receives information about the environment and responds accordingly</a:t>
            </a:r>
          </a:p>
          <a:p>
            <a:endParaRPr lang="en-CA" sz="2400" dirty="0"/>
          </a:p>
          <a:p>
            <a:pPr>
              <a:buNone/>
            </a:pPr>
            <a:r>
              <a:rPr lang="en-CA" sz="2400" dirty="0"/>
              <a:t>Detection of stimulus </a:t>
            </a:r>
            <a:r>
              <a:rPr lang="en-CA" sz="2400" dirty="0">
                <a:sym typeface="Wingdings" pitchFamily="2" charset="2"/>
              </a:rPr>
              <a:t> Processing in brain  Response in other part of body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11717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7FE585-9483-43EB-82D5-51FACE06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" y="0"/>
            <a:ext cx="4556719" cy="2386853"/>
          </a:xfrm>
          <a:prstGeom prst="rect">
            <a:avLst/>
          </a:prstGeom>
        </p:spPr>
      </p:pic>
      <p:pic>
        <p:nvPicPr>
          <p:cNvPr id="9" name="Picture 4" descr="See the source image">
            <a:extLst>
              <a:ext uri="{FF2B5EF4-FFF2-40B4-BE49-F238E27FC236}">
                <a16:creationId xmlns:a16="http://schemas.microsoft.com/office/drawing/2014/main" id="{E039924D-59D4-4232-ABA5-8D0D8D32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52" y="1193426"/>
            <a:ext cx="4884147" cy="36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73B4E0-D80B-4CA8-AC2B-409FAA529373}"/>
              </a:ext>
            </a:extLst>
          </p:cNvPr>
          <p:cNvSpPr/>
          <p:nvPr/>
        </p:nvSpPr>
        <p:spPr>
          <a:xfrm>
            <a:off x="496700" y="2522996"/>
            <a:ext cx="35777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https://www.youtube.com/watch?v=kscvbU0GsQU&amp;ab_channel=ChristineO%27Connor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8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44" y="202863"/>
            <a:ext cx="6172200" cy="800100"/>
          </a:xfrm>
        </p:spPr>
        <p:txBody>
          <a:bodyPr/>
          <a:lstStyle/>
          <a:p>
            <a:r>
              <a:rPr lang="en-CA" dirty="0"/>
              <a:t>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944" y="934571"/>
            <a:ext cx="3849222" cy="3899647"/>
          </a:xfrm>
        </p:spPr>
        <p:txBody>
          <a:bodyPr/>
          <a:lstStyle/>
          <a:p>
            <a:r>
              <a:rPr lang="en-CA" dirty="0"/>
              <a:t>If the graded potential is a large enough depolarization, the membrane potential may reach </a:t>
            </a:r>
            <a:r>
              <a:rPr lang="en-CA" u="sng" dirty="0"/>
              <a:t>~50 – 55mV</a:t>
            </a:r>
            <a:r>
              <a:rPr lang="en-CA" dirty="0"/>
              <a:t>.  This is known as the </a:t>
            </a:r>
            <a:r>
              <a:rPr lang="en-CA" b="1" u="sng" dirty="0">
                <a:solidFill>
                  <a:srgbClr val="FF0000"/>
                </a:solidFill>
              </a:rPr>
              <a:t>Threshold potential</a:t>
            </a:r>
            <a:r>
              <a:rPr lang="en-CA" dirty="0"/>
              <a:t>, the potential at which an action potential occurs</a:t>
            </a:r>
          </a:p>
          <a:p>
            <a:r>
              <a:rPr lang="en-CA" dirty="0"/>
              <a:t>Action potentials are nerve impulses that are triggered in the axons of neurons</a:t>
            </a:r>
          </a:p>
          <a:p>
            <a:r>
              <a:rPr lang="en-CA" u="sng" dirty="0"/>
              <a:t>POSITIVE FEDBACK</a:t>
            </a:r>
            <a:r>
              <a:rPr lang="en-CA" dirty="0"/>
              <a:t>:  When the membrane of an axon is depolarized in a graded potential to the threshold, an even larger depolarization (action potential) occurs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0A931530-9647-4664-BEA8-7CF1E576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66" y="802558"/>
            <a:ext cx="3863754" cy="38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49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52014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Action Potential</a:t>
            </a:r>
            <a:endParaRPr sz="2000" b="1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 dirty="0"/>
              <a:t>In an axon, the change in charge that occurs when the gates of the K+ channel close and the gates of the Na+ channels open after a wave of depolarization is triggered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774" y="706150"/>
            <a:ext cx="3775226" cy="443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8966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dundeemedstudentnotes.files.wordpress.com/2012/04/picture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941" y="29239"/>
            <a:ext cx="5943600" cy="5114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8087" y="158005"/>
            <a:ext cx="29314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hlinkClick r:id="rId4"/>
              </a:rPr>
              <a:t>http://www.youtube.com/watch?v=U0NpTdge3aw</a:t>
            </a:r>
            <a:endParaRPr lang="en-CA" sz="1050" dirty="0"/>
          </a:p>
          <a:p>
            <a:endParaRPr lang="en-CA" sz="10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38C845-C7E8-44FC-81BA-178DA1051B72}"/>
              </a:ext>
            </a:extLst>
          </p:cNvPr>
          <p:cNvSpPr/>
          <p:nvPr/>
        </p:nvSpPr>
        <p:spPr>
          <a:xfrm>
            <a:off x="168087" y="810793"/>
            <a:ext cx="2705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https://www.youtube.com/watch?v=HYLyhXRp298&amp;ab_channel=BozemanScience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002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195486"/>
            <a:ext cx="6172200" cy="800100"/>
          </a:xfrm>
        </p:spPr>
        <p:txBody>
          <a:bodyPr/>
          <a:lstStyle/>
          <a:p>
            <a:r>
              <a:rPr lang="en-CA" dirty="0"/>
              <a:t>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146" y="851153"/>
            <a:ext cx="6457950" cy="3771900"/>
          </a:xfrm>
        </p:spPr>
        <p:txBody>
          <a:bodyPr/>
          <a:lstStyle/>
          <a:p>
            <a:r>
              <a:rPr lang="en-CA" sz="2000" dirty="0"/>
              <a:t>Action potentials are </a:t>
            </a:r>
            <a:r>
              <a:rPr lang="en-CA" sz="2000" u="sng" dirty="0"/>
              <a:t>an all-or-none </a:t>
            </a:r>
            <a:r>
              <a:rPr lang="en-CA" sz="2000" dirty="0"/>
              <a:t>phenomena: they either happen completely, in the case of a threshold stimulus, or not at all, in the event of a </a:t>
            </a:r>
            <a:r>
              <a:rPr lang="en-CA" sz="2000" dirty="0" err="1"/>
              <a:t>subthreshold</a:t>
            </a:r>
            <a:r>
              <a:rPr lang="en-CA" sz="2000" dirty="0"/>
              <a:t> stimulus.</a:t>
            </a:r>
          </a:p>
        </p:txBody>
      </p:sp>
      <p:pic>
        <p:nvPicPr>
          <p:cNvPr id="1026" name="Picture 2" descr="http://classes.midlandstech.edu/carterp/Courses/bio210/chap11/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634" y="2571750"/>
            <a:ext cx="3564731" cy="2427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273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359" y="20892"/>
            <a:ext cx="6172200" cy="550608"/>
          </a:xfrm>
        </p:spPr>
        <p:txBody>
          <a:bodyPr/>
          <a:lstStyle/>
          <a:p>
            <a:r>
              <a:rPr lang="en-CA" dirty="0"/>
              <a:t>Action potential</a:t>
            </a:r>
          </a:p>
        </p:txBody>
      </p:sp>
      <p:pic>
        <p:nvPicPr>
          <p:cNvPr id="66562" name="Picture 2" descr="http://classes.midlandstech.edu/carterp/Courses/bio210/chap11/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18" y="556392"/>
            <a:ext cx="3412002" cy="29334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47458" y="166793"/>
            <a:ext cx="4325041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u="sng" dirty="0"/>
              <a:t>Absolute and Relative Refractory Periods </a:t>
            </a:r>
          </a:p>
          <a:p>
            <a:r>
              <a:rPr lang="en-CA" sz="1600" dirty="0">
                <a:solidFill>
                  <a:srgbClr val="FF0000"/>
                </a:solidFill>
              </a:rPr>
              <a:t>Absolute</a:t>
            </a:r>
            <a:r>
              <a:rPr lang="en-CA" sz="1600" dirty="0"/>
              <a:t> – from opening of voltage gated Na</a:t>
            </a:r>
            <a:r>
              <a:rPr lang="en-CA" sz="1600" baseline="30000" dirty="0"/>
              <a:t>+</a:t>
            </a:r>
            <a:r>
              <a:rPr lang="en-CA" sz="1600" dirty="0"/>
              <a:t> channels until sodium inactivation gates close </a:t>
            </a:r>
          </a:p>
          <a:p>
            <a:r>
              <a:rPr lang="en-CA" sz="1600" dirty="0"/>
              <a:t>-</a:t>
            </a:r>
            <a:r>
              <a:rPr lang="en-CA" sz="1600" u="sng" dirty="0"/>
              <a:t>Cannot</a:t>
            </a:r>
            <a:r>
              <a:rPr lang="en-CA" sz="1600" dirty="0"/>
              <a:t> be stimulated at all during this time</a:t>
            </a:r>
          </a:p>
          <a:p>
            <a:endParaRPr lang="en-CA" sz="1600" dirty="0"/>
          </a:p>
          <a:p>
            <a:r>
              <a:rPr lang="en-CA" sz="1600" dirty="0">
                <a:solidFill>
                  <a:srgbClr val="FF0000"/>
                </a:solidFill>
              </a:rPr>
              <a:t>Relative</a:t>
            </a:r>
            <a:r>
              <a:rPr lang="en-CA" sz="1600" dirty="0"/>
              <a:t> – period of </a:t>
            </a:r>
            <a:r>
              <a:rPr lang="en-CA" sz="1600" dirty="0" err="1"/>
              <a:t>repolarization</a:t>
            </a:r>
            <a:r>
              <a:rPr lang="en-CA" sz="1600" dirty="0"/>
              <a:t> (including </a:t>
            </a:r>
            <a:r>
              <a:rPr lang="en-CA" sz="1600" dirty="0" err="1"/>
              <a:t>hyperpolarization</a:t>
            </a:r>
            <a:r>
              <a:rPr lang="en-CA" sz="1600" dirty="0"/>
              <a:t>) </a:t>
            </a:r>
          </a:p>
          <a:p>
            <a:endParaRPr lang="en-CA" sz="1600" dirty="0"/>
          </a:p>
          <a:p>
            <a:r>
              <a:rPr lang="en-CA" sz="1600" dirty="0"/>
              <a:t>-</a:t>
            </a:r>
            <a:r>
              <a:rPr lang="en-CA" sz="1600" u="sng" dirty="0"/>
              <a:t>Takes a stronger stimulus to depolarize the membrane enough to generate another action potential</a:t>
            </a:r>
          </a:p>
          <a:p>
            <a:r>
              <a:rPr lang="en-CA" sz="1600" dirty="0"/>
              <a:t>-Na</a:t>
            </a:r>
            <a:r>
              <a:rPr lang="en-CA" sz="1600" baseline="30000" dirty="0"/>
              <a:t>+</a:t>
            </a:r>
            <a:r>
              <a:rPr lang="en-CA" sz="1600" dirty="0"/>
              <a:t> channels have to reset the activation gates</a:t>
            </a:r>
          </a:p>
          <a:p>
            <a:r>
              <a:rPr lang="en-CA" sz="1600" dirty="0"/>
              <a:t>-</a:t>
            </a:r>
            <a:r>
              <a:rPr lang="en-CA" sz="1600" dirty="0" err="1"/>
              <a:t>K</a:t>
            </a:r>
            <a:r>
              <a:rPr lang="en-CA" sz="1600" baseline="30000" dirty="0" err="1"/>
              <a:t>+</a:t>
            </a:r>
            <a:r>
              <a:rPr lang="en-CA" sz="1600" dirty="0" err="1"/>
              <a:t>channels</a:t>
            </a:r>
            <a:r>
              <a:rPr lang="en-CA" sz="1600" dirty="0"/>
              <a:t> have to close - they close more </a:t>
            </a:r>
            <a:r>
              <a:rPr lang="en-CA" sz="1600" u="sng" dirty="0"/>
              <a:t>slowly</a:t>
            </a:r>
            <a:r>
              <a:rPr lang="en-CA" sz="1600" dirty="0"/>
              <a:t> than Na</a:t>
            </a:r>
            <a:r>
              <a:rPr lang="en-CA" sz="1600" baseline="30000" dirty="0"/>
              <a:t>+</a:t>
            </a:r>
            <a:r>
              <a:rPr lang="en-CA" sz="1600" dirty="0"/>
              <a:t> channels </a:t>
            </a:r>
          </a:p>
          <a:p>
            <a:endParaRPr lang="en-CA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86102" y="3557087"/>
            <a:ext cx="38029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The refractory period of an axon is related to the period of time required so that a neuron can generate another action potential.</a:t>
            </a:r>
          </a:p>
          <a:p>
            <a:endParaRPr lang="en-CA" sz="1050" dirty="0"/>
          </a:p>
          <a:p>
            <a:r>
              <a:rPr lang="en-CA" sz="1050" dirty="0">
                <a:hlinkClick r:id="rId3"/>
              </a:rPr>
              <a:t>http://www.youtube.com/watch?v=HnKMB11ih2o</a:t>
            </a:r>
            <a:endParaRPr lang="en-CA" sz="1050" dirty="0"/>
          </a:p>
          <a:p>
            <a:endParaRPr lang="en-CA" sz="1050" dirty="0"/>
          </a:p>
          <a:p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17651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40" y="201774"/>
            <a:ext cx="6172200" cy="800100"/>
          </a:xfrm>
        </p:spPr>
        <p:txBody>
          <a:bodyPr/>
          <a:lstStyle/>
          <a:p>
            <a:r>
              <a:rPr lang="en-CA" dirty="0"/>
              <a:t>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71" y="857250"/>
            <a:ext cx="5136776" cy="3950074"/>
          </a:xfrm>
        </p:spPr>
        <p:txBody>
          <a:bodyPr>
            <a:normAutofit lnSpcReduction="10000"/>
          </a:bodyPr>
          <a:lstStyle/>
          <a:p>
            <a:r>
              <a:rPr lang="en-CA" sz="1600" dirty="0" err="1"/>
              <a:t>Hyperpolerization</a:t>
            </a:r>
            <a:r>
              <a:rPr lang="en-CA" sz="1600" dirty="0"/>
              <a:t> makes it more </a:t>
            </a:r>
            <a:r>
              <a:rPr lang="en-CA" sz="1600" u="sng" dirty="0"/>
              <a:t>difficult</a:t>
            </a:r>
            <a:r>
              <a:rPr lang="en-CA" sz="1600" dirty="0"/>
              <a:t> for a stimulus to excite a cell to the threshold potential</a:t>
            </a:r>
          </a:p>
          <a:p>
            <a:r>
              <a:rPr lang="en-CA" sz="1600" dirty="0"/>
              <a:t>In a given neuron, the amplitude of an action potential is </a:t>
            </a:r>
            <a:r>
              <a:rPr lang="en-CA" sz="1600" u="sng" dirty="0"/>
              <a:t>constant</a:t>
            </a:r>
            <a:r>
              <a:rPr lang="en-CA" sz="1600" dirty="0"/>
              <a:t>.  All action potentials in a given neuron are identical</a:t>
            </a:r>
          </a:p>
          <a:p>
            <a:r>
              <a:rPr lang="en-CA" sz="1600" dirty="0"/>
              <a:t>The neuron transmits information about the strength and duration of a stimulus by </a:t>
            </a:r>
            <a:r>
              <a:rPr lang="en-CA" sz="1600" u="sng" dirty="0"/>
              <a:t>changing the frequency of action potentials</a:t>
            </a:r>
            <a:r>
              <a:rPr lang="en-CA" sz="1600" dirty="0"/>
              <a:t>.  The amount of </a:t>
            </a:r>
            <a:r>
              <a:rPr lang="en-CA" sz="1600" u="sng" dirty="0"/>
              <a:t>neurotransmitter</a:t>
            </a:r>
            <a:r>
              <a:rPr lang="en-CA" sz="1600" dirty="0"/>
              <a:t> released at the axon terminal is directly proportional to the frequency of action potential</a:t>
            </a:r>
          </a:p>
          <a:p>
            <a:r>
              <a:rPr lang="en-CA" sz="1600" dirty="0"/>
              <a:t>If more neurotransmitters are released from the </a:t>
            </a:r>
            <a:r>
              <a:rPr lang="en-CA" sz="1600" dirty="0" err="1"/>
              <a:t>presynaptic</a:t>
            </a:r>
            <a:r>
              <a:rPr lang="en-CA" sz="1600" dirty="0"/>
              <a:t> cell, a larger graded potential occurs in the postsynaptic cell</a:t>
            </a: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37FE5315-F81B-4277-B1CC-8C1A2E33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6" y="1113898"/>
            <a:ext cx="3543517" cy="266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2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249492"/>
            <a:ext cx="6172200" cy="800100"/>
          </a:xfrm>
        </p:spPr>
        <p:txBody>
          <a:bodyPr/>
          <a:lstStyle/>
          <a:p>
            <a:r>
              <a:rPr lang="en-CA" dirty="0"/>
              <a:t>Propagation of 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142" y="981636"/>
            <a:ext cx="6457950" cy="4000500"/>
          </a:xfrm>
        </p:spPr>
        <p:txBody>
          <a:bodyPr/>
          <a:lstStyle/>
          <a:p>
            <a:r>
              <a:rPr lang="en-CA" sz="2000" dirty="0"/>
              <a:t>Movement of an action potential through the axon is called </a:t>
            </a:r>
            <a:r>
              <a:rPr lang="en-CA" sz="2000" b="1" u="sng" dirty="0">
                <a:solidFill>
                  <a:srgbClr val="FF0000"/>
                </a:solidFill>
              </a:rPr>
              <a:t>conduction</a:t>
            </a:r>
            <a:r>
              <a:rPr lang="en-CA" sz="2000" dirty="0"/>
              <a:t> or </a:t>
            </a:r>
            <a:r>
              <a:rPr lang="en-CA" sz="2000" b="1" u="sng" dirty="0">
                <a:solidFill>
                  <a:srgbClr val="00B050"/>
                </a:solidFill>
              </a:rPr>
              <a:t>propagation</a:t>
            </a:r>
            <a:r>
              <a:rPr lang="en-CA" sz="2000" dirty="0"/>
              <a:t> – the flow of electrical energy from one part of the cell to another</a:t>
            </a:r>
          </a:p>
          <a:p>
            <a:endParaRPr lang="en-CA" sz="2000" dirty="0"/>
          </a:p>
          <a:p>
            <a:r>
              <a:rPr lang="en-CA" sz="2000" dirty="0"/>
              <a:t>The region in which the first action potential occurs is called the </a:t>
            </a:r>
            <a:r>
              <a:rPr lang="en-CA" sz="2000" b="1" u="sng" dirty="0">
                <a:solidFill>
                  <a:srgbClr val="0070C0"/>
                </a:solidFill>
              </a:rPr>
              <a:t>trigger zone</a:t>
            </a:r>
          </a:p>
        </p:txBody>
      </p:sp>
    </p:spTree>
    <p:extLst>
      <p:ext uri="{BB962C8B-B14F-4D97-AF65-F5344CB8AC3E}">
        <p14:creationId xmlns:p14="http://schemas.microsoft.com/office/powerpoint/2010/main" val="1254563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16" y="118968"/>
            <a:ext cx="6172200" cy="800100"/>
          </a:xfrm>
        </p:spPr>
        <p:txBody>
          <a:bodyPr/>
          <a:lstStyle/>
          <a:p>
            <a:r>
              <a:rPr lang="en-CA" dirty="0"/>
              <a:t>Propagation of 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86" y="1059582"/>
            <a:ext cx="4745995" cy="3425012"/>
          </a:xfrm>
        </p:spPr>
        <p:txBody>
          <a:bodyPr>
            <a:normAutofit/>
          </a:bodyPr>
          <a:lstStyle/>
          <a:p>
            <a:r>
              <a:rPr lang="en-CA" sz="2000" dirty="0"/>
              <a:t>The positive current from entry of Na+ ions during the first action potential spread through the cytoplasm in all directions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http://www.youtube.com/watch?v=pbg5E9GCNVE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8" name="Picture 4" descr="http://kvhs.nbed.nb.ca/gallant/biology/action_potential_propag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148" y="64241"/>
            <a:ext cx="2481833" cy="4947175"/>
          </a:xfrm>
          <a:prstGeom prst="rect">
            <a:avLst/>
          </a:prstGeom>
          <a:noFill/>
        </p:spPr>
      </p:pic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1D748C35-82A2-47E2-B673-0A4608D3BB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0235" y="3181937"/>
            <a:ext cx="2871353" cy="1803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24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249492"/>
            <a:ext cx="6172200" cy="800100"/>
          </a:xfrm>
        </p:spPr>
        <p:txBody>
          <a:bodyPr/>
          <a:lstStyle/>
          <a:p>
            <a:r>
              <a:rPr lang="en-CA" dirty="0"/>
              <a:t>Propagation of 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485" y="1049592"/>
            <a:ext cx="2743200" cy="3747306"/>
          </a:xfrm>
        </p:spPr>
        <p:txBody>
          <a:bodyPr/>
          <a:lstStyle/>
          <a:p>
            <a:r>
              <a:rPr lang="en-CA" sz="2000" dirty="0"/>
              <a:t>Current that flows “backward” toward the initial segment of membrane will </a:t>
            </a:r>
            <a:r>
              <a:rPr lang="en-CA" sz="2000" u="sng" dirty="0"/>
              <a:t>NOT</a:t>
            </a:r>
            <a:r>
              <a:rPr lang="en-CA" sz="2000" dirty="0"/>
              <a:t> affect the voltage-gated channels since they will still be in their </a:t>
            </a:r>
            <a:r>
              <a:rPr lang="en-CA" sz="2000" u="sng" dirty="0"/>
              <a:t>refractory period</a:t>
            </a:r>
          </a:p>
        </p:txBody>
      </p:sp>
      <p:pic>
        <p:nvPicPr>
          <p:cNvPr id="1026" name="Picture 2" descr="http://scioly.org/wiki/images/7/70/Actionp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970" y="1113588"/>
            <a:ext cx="3284225" cy="3751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14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57095"/>
            <a:ext cx="6172200" cy="800100"/>
          </a:xfrm>
        </p:spPr>
        <p:txBody>
          <a:bodyPr/>
          <a:lstStyle/>
          <a:p>
            <a:r>
              <a:rPr lang="en-CA" dirty="0"/>
              <a:t>Overview: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252" y="951570"/>
            <a:ext cx="5534682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935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195486"/>
            <a:ext cx="6172200" cy="800100"/>
          </a:xfrm>
        </p:spPr>
        <p:txBody>
          <a:bodyPr/>
          <a:lstStyle/>
          <a:p>
            <a:r>
              <a:rPr lang="en-CA" dirty="0"/>
              <a:t>Propagation of 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21" y="907302"/>
            <a:ext cx="3717408" cy="4040711"/>
          </a:xfrm>
        </p:spPr>
        <p:txBody>
          <a:bodyPr/>
          <a:lstStyle/>
          <a:p>
            <a:r>
              <a:rPr lang="en-CA" sz="2000" dirty="0"/>
              <a:t>Current that flows “forward” (toward the axon terminal) activates voltage-gated channels in the next portion of the membrane, resulting in another action potential</a:t>
            </a:r>
          </a:p>
        </p:txBody>
      </p:sp>
      <p:pic>
        <p:nvPicPr>
          <p:cNvPr id="1026" name="Picture 2" descr="http://scioly.org/wiki/images/7/70/Actionpo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965" y="1005576"/>
            <a:ext cx="3331505" cy="380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307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49492"/>
            <a:ext cx="6172200" cy="800100"/>
          </a:xfrm>
        </p:spPr>
        <p:txBody>
          <a:bodyPr/>
          <a:lstStyle/>
          <a:p>
            <a:r>
              <a:rPr lang="en-CA" dirty="0"/>
              <a:t>Propagation of action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068" y="891493"/>
            <a:ext cx="5891268" cy="3855318"/>
          </a:xfrm>
        </p:spPr>
        <p:txBody>
          <a:bodyPr/>
          <a:lstStyle/>
          <a:p>
            <a:r>
              <a:rPr lang="en-CA" sz="2000" dirty="0"/>
              <a:t>The initial action potential at the trigger zone causes another action potential to occur in the next portion of the axon , and so on, until an action potential occurs at the end of the axon.</a:t>
            </a:r>
          </a:p>
          <a:p>
            <a:endParaRPr lang="en-CA" sz="2000" dirty="0"/>
          </a:p>
          <a:p>
            <a:r>
              <a:rPr lang="en-CA" sz="2000" dirty="0"/>
              <a:t>Initial action potential itself </a:t>
            </a:r>
            <a:r>
              <a:rPr lang="en-CA" sz="2000" u="sng" dirty="0"/>
              <a:t>DOES NOT </a:t>
            </a:r>
            <a:r>
              <a:rPr lang="en-CA" sz="2000" dirty="0"/>
              <a:t>travel along the length of the axon</a:t>
            </a:r>
          </a:p>
          <a:p>
            <a:endParaRPr lang="en-CA" sz="2000" dirty="0"/>
          </a:p>
          <a:p>
            <a:r>
              <a:rPr lang="en-CA" sz="2000" u="sng" dirty="0">
                <a:solidFill>
                  <a:srgbClr val="FF0000"/>
                </a:solidFill>
              </a:rPr>
              <a:t>POSITIVE FEEDBACK LOOP:</a:t>
            </a:r>
          </a:p>
          <a:p>
            <a:pPr>
              <a:buNone/>
            </a:pPr>
            <a:r>
              <a:rPr lang="en-CA" sz="2000" u="sng" dirty="0"/>
              <a:t>Na+ Channels open </a:t>
            </a:r>
            <a:r>
              <a:rPr lang="en-CA" sz="2000" u="sng" dirty="0">
                <a:sym typeface="Wingdings" pitchFamily="2" charset="2"/>
              </a:rPr>
              <a:t> depolarization  more channels open  more depolarization</a:t>
            </a:r>
            <a:endParaRPr lang="en-CA" sz="2000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581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57150"/>
            <a:ext cx="6172200" cy="800100"/>
          </a:xfrm>
        </p:spPr>
        <p:txBody>
          <a:bodyPr/>
          <a:lstStyle/>
          <a:p>
            <a:r>
              <a:rPr lang="en-CA" dirty="0"/>
              <a:t>Review</a:t>
            </a:r>
          </a:p>
        </p:txBody>
      </p:sp>
      <p:pic>
        <p:nvPicPr>
          <p:cNvPr id="73730" name="Picture 2" descr="http://howmed.net/wp-content/uploads/2010/09/action-potential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950" y="857251"/>
            <a:ext cx="5086350" cy="4249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14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00" y="304804"/>
            <a:ext cx="6858000" cy="800100"/>
          </a:xfrm>
        </p:spPr>
        <p:txBody>
          <a:bodyPr>
            <a:normAutofit fontScale="90000"/>
          </a:bodyPr>
          <a:lstStyle/>
          <a:p>
            <a:r>
              <a:rPr lang="en-CA" dirty="0"/>
              <a:t>Factors that affect the speed of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303371"/>
            <a:ext cx="8451477" cy="3535325"/>
          </a:xfrm>
        </p:spPr>
        <p:txBody>
          <a:bodyPr/>
          <a:lstStyle/>
          <a:p>
            <a:pPr>
              <a:buNone/>
            </a:pPr>
            <a:r>
              <a:rPr lang="en-CA" sz="2000" dirty="0"/>
              <a:t>1.) </a:t>
            </a:r>
            <a:r>
              <a:rPr lang="en-CA" sz="2000" b="1" dirty="0">
                <a:solidFill>
                  <a:srgbClr val="FF0000"/>
                </a:solidFill>
              </a:rPr>
              <a:t>Diameter of the neuron</a:t>
            </a:r>
            <a:r>
              <a:rPr lang="en-CA" sz="2000" dirty="0"/>
              <a:t>: faster movement of action potential </a:t>
            </a:r>
          </a:p>
          <a:p>
            <a:pPr>
              <a:buNone/>
            </a:pPr>
            <a:r>
              <a:rPr lang="en-CA" sz="2000" dirty="0"/>
              <a:t>2.) </a:t>
            </a:r>
            <a:r>
              <a:rPr lang="en-CA" sz="2000" b="1" dirty="0" err="1">
                <a:solidFill>
                  <a:srgbClr val="FF0000"/>
                </a:solidFill>
              </a:rPr>
              <a:t>Myelination</a:t>
            </a:r>
            <a:r>
              <a:rPr lang="en-CA" sz="2000" dirty="0"/>
              <a:t>: </a:t>
            </a:r>
            <a:r>
              <a:rPr lang="en-CA" sz="2000" dirty="0" err="1"/>
              <a:t>myelination</a:t>
            </a:r>
            <a:r>
              <a:rPr lang="en-CA" sz="2000" dirty="0"/>
              <a:t> prevent current flow between the cytoplasm of the neuron and the extracellular fluid (decreased leakage of ions out of the cell)</a:t>
            </a:r>
          </a:p>
        </p:txBody>
      </p:sp>
    </p:spTree>
    <p:extLst>
      <p:ext uri="{BB962C8B-B14F-4D97-AF65-F5344CB8AC3E}">
        <p14:creationId xmlns:p14="http://schemas.microsoft.com/office/powerpoint/2010/main" val="1842364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Myelinated Nerve Impulse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Jumping the </a:t>
            </a:r>
            <a:r>
              <a:rPr lang="en" sz="2000" b="1" i="1"/>
              <a:t>Nodes of Ranvier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Exposed areas on the myelinated axon at regular intervals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Instead of continuous depolarization, you have jumping depolarization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Also known as </a:t>
            </a:r>
            <a:r>
              <a:rPr lang="en" sz="2000" i="1"/>
              <a:t>Saltatory conduction</a:t>
            </a:r>
            <a:endParaRPr sz="20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</p:spTree>
    <p:extLst>
      <p:ext uri="{BB962C8B-B14F-4D97-AF65-F5344CB8AC3E}">
        <p14:creationId xmlns:p14="http://schemas.microsoft.com/office/powerpoint/2010/main" val="3998602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8809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Myelinated Nerve Impulse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32" y="1213175"/>
            <a:ext cx="7477144" cy="393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60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456" y="670169"/>
            <a:ext cx="2658337" cy="21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29472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What causes the initial change in voltage in a sensory neuron?</a:t>
            </a:r>
            <a:endParaRPr sz="2000" b="1" dirty="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 dirty="0"/>
              <a:t>There are a very wide variety of sensory receptors in the body that can initiate an action potential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7CB067-6DCC-4F84-A2CE-41F7AA3C66F5}"/>
              </a:ext>
            </a:extLst>
          </p:cNvPr>
          <p:cNvSpPr/>
          <p:nvPr/>
        </p:nvSpPr>
        <p:spPr>
          <a:xfrm>
            <a:off x="159875" y="4384125"/>
            <a:ext cx="3652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https://www.youtube.com/watch?v=pDr6DDRHvUY&amp;ab_channel=ProfessorDaveExplains</a:t>
            </a:r>
            <a:endParaRPr lang="en-CA" dirty="0"/>
          </a:p>
          <a:p>
            <a:endParaRPr lang="en-CA" dirty="0"/>
          </a:p>
        </p:txBody>
      </p:sp>
      <p:pic>
        <p:nvPicPr>
          <p:cNvPr id="6" name="Google Shape;202;p30">
            <a:extLst>
              <a:ext uri="{FF2B5EF4-FFF2-40B4-BE49-F238E27FC236}">
                <a16:creationId xmlns:a16="http://schemas.microsoft.com/office/drawing/2014/main" id="{1B84B7FA-6C89-4FF1-B649-9D27D865637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552" y="2615128"/>
            <a:ext cx="3048000" cy="160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9;p31">
            <a:extLst>
              <a:ext uri="{FF2B5EF4-FFF2-40B4-BE49-F238E27FC236}">
                <a16:creationId xmlns:a16="http://schemas.microsoft.com/office/drawing/2014/main" id="{76F572A3-E73F-46DD-A1AF-0E5720CD5D1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1518" y="921124"/>
            <a:ext cx="2784328" cy="140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9;p28">
            <a:extLst>
              <a:ext uri="{FF2B5EF4-FFF2-40B4-BE49-F238E27FC236}">
                <a16:creationId xmlns:a16="http://schemas.microsoft.com/office/drawing/2014/main" id="{1EE44826-0C21-418D-A8F7-A8840352A96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3104" y="2875575"/>
            <a:ext cx="2360689" cy="162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Electrical Nature of Nerves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29472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What causes the initial change in voltage in a sensory neuron?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There are a very wide variety of sensory receptors in the body that can initiate an action potential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423B7-380F-44D3-B8BA-ECBD493B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825" y="759375"/>
            <a:ext cx="5739787" cy="43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78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Transmission Across a Synapse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44298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Synapse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Junction between two neurons or between a neuron and an effector (muscle or gland)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Neurotransmitter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Chemical messenger secreted by neurons to carry a neural signal from one neuron to another, or from a neuron to an effector, such as a gland or muscle fibre</a:t>
            </a:r>
            <a:endParaRPr sz="2000"/>
          </a:p>
        </p:txBody>
      </p:sp>
      <p:pic>
        <p:nvPicPr>
          <p:cNvPr id="244" name="Google Shape;24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7050" y="1280062"/>
            <a:ext cx="4015750" cy="2583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0" y="249492"/>
            <a:ext cx="6172200" cy="800100"/>
          </a:xfrm>
        </p:spPr>
        <p:txBody>
          <a:bodyPr/>
          <a:lstStyle/>
          <a:p>
            <a:r>
              <a:rPr lang="en-CA" dirty="0"/>
              <a:t>Other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82" y="864599"/>
            <a:ext cx="5999280" cy="3780420"/>
          </a:xfrm>
        </p:spPr>
        <p:txBody>
          <a:bodyPr/>
          <a:lstStyle/>
          <a:p>
            <a:r>
              <a:rPr lang="en-CA" sz="2000" u="sng" dirty="0"/>
              <a:t>Synapses</a:t>
            </a:r>
            <a:r>
              <a:rPr lang="en-CA" sz="2000" dirty="0"/>
              <a:t>: the space between a </a:t>
            </a:r>
            <a:r>
              <a:rPr lang="en-CA" sz="2000" dirty="0" err="1"/>
              <a:t>presynaptic</a:t>
            </a:r>
            <a:r>
              <a:rPr lang="en-CA" sz="2000" dirty="0"/>
              <a:t> neuron and a postsynaptic neuron</a:t>
            </a:r>
          </a:p>
          <a:p>
            <a:r>
              <a:rPr lang="en-CA" sz="2000" u="sng" dirty="0" err="1"/>
              <a:t>Presynaptic</a:t>
            </a:r>
            <a:r>
              <a:rPr lang="en-CA" sz="2000" u="sng" dirty="0"/>
              <a:t> neuron</a:t>
            </a:r>
            <a:r>
              <a:rPr lang="en-CA" sz="2000" dirty="0"/>
              <a:t>: release neurotransmitter</a:t>
            </a:r>
          </a:p>
          <a:p>
            <a:r>
              <a:rPr lang="en-CA" sz="2000" u="sng" dirty="0"/>
              <a:t>Postsynaptic neuron</a:t>
            </a:r>
            <a:r>
              <a:rPr lang="en-CA" sz="2000" dirty="0"/>
              <a:t>: has receptors for neurotransmitters</a:t>
            </a:r>
          </a:p>
        </p:txBody>
      </p:sp>
      <p:pic>
        <p:nvPicPr>
          <p:cNvPr id="25602" name="Picture 2" descr="http://upload.wikimedia.org/wikipedia/commons/0/08/Neuronal_Synap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862" y="2447364"/>
            <a:ext cx="3867921" cy="2624952"/>
          </a:xfrm>
          <a:prstGeom prst="rect">
            <a:avLst/>
          </a:prstGeom>
          <a:noFill/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56170DA-BF76-42E0-823C-88660A93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47" y="74174"/>
            <a:ext cx="2093212" cy="268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8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55773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Central Nervous System</a:t>
            </a:r>
            <a:endParaRPr sz="2000" b="1" dirty="0"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 dirty="0"/>
              <a:t>Network of nerves that includes the </a:t>
            </a:r>
            <a:r>
              <a:rPr lang="en" sz="2000" b="1" dirty="0"/>
              <a:t>brain </a:t>
            </a:r>
            <a:r>
              <a:rPr lang="en" sz="2000" dirty="0"/>
              <a:t>and </a:t>
            </a:r>
            <a:r>
              <a:rPr lang="en" sz="2000" b="1" dirty="0"/>
              <a:t>spinal cord</a:t>
            </a:r>
            <a:r>
              <a:rPr lang="en" sz="2000" dirty="0"/>
              <a:t>; integrates and processes information sent by nerves</a:t>
            </a:r>
          </a:p>
          <a:p>
            <a:pPr indent="-355600">
              <a:spcBef>
                <a:spcPts val="1600"/>
              </a:spcBef>
              <a:buSzPts val="2000"/>
              <a:buFont typeface="Lato"/>
              <a:buChar char="➔"/>
            </a:pPr>
            <a:r>
              <a:rPr lang="en-CA" sz="2000" dirty="0"/>
              <a:t>CNS (Central nervous system): </a:t>
            </a:r>
            <a:r>
              <a:rPr lang="en-CA" sz="2000" u="sng" dirty="0"/>
              <a:t>brain and spinal cord</a:t>
            </a:r>
            <a:r>
              <a:rPr lang="en-CA" sz="2000" dirty="0"/>
              <a:t>; </a:t>
            </a:r>
            <a:r>
              <a:rPr lang="en-CA" sz="2000" u="sng" dirty="0"/>
              <a:t>integrates and processes information </a:t>
            </a:r>
            <a:r>
              <a:rPr lang="en-CA" sz="2000" dirty="0"/>
              <a:t>sent by the nerves</a:t>
            </a:r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endParaRPr sz="2000" dirty="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225" y="532088"/>
            <a:ext cx="3406787" cy="4079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337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Transmission Across a Synapse</a:t>
            </a:r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44298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Synapse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Junction between two neurons or between a neuron and an effector (muscle or gland)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Neurotransmitter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Chemical messenger secreted by neurons to carry a neural signal from one neuron to another, or from a neuron to an effector, such as a gland or muscle fibre</a:t>
            </a:r>
            <a:endParaRPr sz="2000"/>
          </a:p>
        </p:txBody>
      </p:sp>
      <p:pic>
        <p:nvPicPr>
          <p:cNvPr id="251" name="Google Shape;25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950" y="1204913"/>
            <a:ext cx="4162425" cy="27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Transmission Across a Synapse</a:t>
            </a:r>
            <a:endParaRPr/>
          </a:p>
        </p:txBody>
      </p:sp>
      <p:sp>
        <p:nvSpPr>
          <p:cNvPr id="257" name="Google Shape;257;p38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44298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Synapse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Junction between two neurons or between a neuron and an effector (muscle or gland)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/>
              <a:t>Neurotransmitter</a:t>
            </a: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Chemical messenger secreted by neurons to carry a neural signal from one neuron to another, or from a neuron to an effector, such as a gland or muscle fibre</a:t>
            </a:r>
            <a:endParaRPr sz="2000"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600" y="835913"/>
            <a:ext cx="3709770" cy="407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 Transmission Across a Synapse</a:t>
            </a:r>
            <a:endParaRPr/>
          </a:p>
        </p:txBody>
      </p:sp>
      <p:sp>
        <p:nvSpPr>
          <p:cNvPr id="264" name="Google Shape;264;p39"/>
          <p:cNvSpPr txBox="1">
            <a:spLocks noGrp="1"/>
          </p:cNvSpPr>
          <p:nvPr>
            <p:ph type="body" idx="4294967295"/>
          </p:nvPr>
        </p:nvSpPr>
        <p:spPr>
          <a:xfrm>
            <a:off x="167250" y="759375"/>
            <a:ext cx="50925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0.5 to 1 ms neurotransmitter travel time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Neurotransmitters will bind to specific receptor proteins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In some cases, ion-specific channels will open causing depolarization and if threshold is met a new action potential will be generated at the post-synaptic neuron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➔"/>
            </a:pPr>
            <a:r>
              <a:rPr lang="en" sz="2000" b="1"/>
              <a:t>Example</a:t>
            </a:r>
            <a:endParaRPr sz="2000" b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Neuromuscular junction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/>
              <a:t>Neuron to muscle cell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Animation</a:t>
            </a:r>
            <a:endParaRPr sz="2000"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600" y="835913"/>
            <a:ext cx="3709770" cy="407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5268558" cy="857250"/>
          </a:xfrm>
        </p:spPr>
        <p:txBody>
          <a:bodyPr/>
          <a:lstStyle/>
          <a:p>
            <a:r>
              <a:rPr lang="en-CA" dirty="0"/>
              <a:t>Neurotransmitters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22" y="844429"/>
            <a:ext cx="8147665" cy="3862042"/>
          </a:xfrm>
        </p:spPr>
        <p:txBody>
          <a:bodyPr/>
          <a:lstStyle/>
          <a:p>
            <a:r>
              <a:rPr lang="en-CA" sz="2000" dirty="0"/>
              <a:t>Either excitatory or inhibitory</a:t>
            </a:r>
          </a:p>
          <a:p>
            <a:r>
              <a:rPr lang="en-CA" sz="2000" u="sng" dirty="0"/>
              <a:t>Excitatory</a:t>
            </a:r>
            <a:r>
              <a:rPr lang="en-CA" sz="2000" dirty="0"/>
              <a:t>: trigger ion channels of positive ions on the postsynaptic cell (</a:t>
            </a:r>
            <a:r>
              <a:rPr lang="en-CA" sz="2000" u="sng" dirty="0"/>
              <a:t>depolarization</a:t>
            </a:r>
            <a:r>
              <a:rPr lang="en-CA" sz="2000" dirty="0"/>
              <a:t>)</a:t>
            </a:r>
          </a:p>
          <a:p>
            <a:r>
              <a:rPr lang="en-CA" sz="2000" u="sng" dirty="0"/>
              <a:t>Inhibitory</a:t>
            </a:r>
            <a:r>
              <a:rPr lang="en-CA" sz="2000" dirty="0"/>
              <a:t>: trigger potassium channels to open, so potassium ions will flow out (</a:t>
            </a:r>
            <a:r>
              <a:rPr lang="en-CA" sz="2000" u="sng" dirty="0"/>
              <a:t>hyperpolarization</a:t>
            </a:r>
            <a:r>
              <a:rPr lang="en-CA" sz="2000" dirty="0"/>
              <a:t>)</a:t>
            </a:r>
          </a:p>
          <a:p>
            <a:r>
              <a:rPr lang="en-CA" sz="2000" dirty="0"/>
              <a:t>E.g. Acetylcholine: excites the muscle cell membrane by causing depolarization and contraction of muscle fibre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990089-A8F6-43D3-BAEA-972DF5D5BA89}"/>
              </a:ext>
            </a:extLst>
          </p:cNvPr>
          <p:cNvSpPr/>
          <p:nvPr/>
        </p:nvSpPr>
        <p:spPr>
          <a:xfrm>
            <a:off x="2017059" y="36817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2"/>
              </a:rPr>
              <a:t>https://www.youtube.com/watch?v=L41TYxYUqqs&amp;ab_channel=BozemanScience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4589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Carter-Edwards, T., Gerards, S., Gibbons, K., McCallum, S., Noble, R., Parrington, J., Ramlochan, C., Ramlochan, S. (2011). </a:t>
            </a:r>
            <a:r>
              <a:rPr lang="en" i="1"/>
              <a:t>Biology 12</a:t>
            </a:r>
            <a:r>
              <a:rPr lang="en"/>
              <a:t>. McGraw-Hill Ryerson Limited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Silverthorn, D.U. (2013). </a:t>
            </a:r>
            <a:r>
              <a:rPr lang="en" i="1"/>
              <a:t>Human Physiology: An Integrated Approach</a:t>
            </a:r>
            <a:r>
              <a:rPr lang="en"/>
              <a:t>.  Pearson Education Inc.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Hillis, D.M., Sadava, D., Hill, R.W., Price, M.V. (2014). </a:t>
            </a:r>
            <a:r>
              <a:rPr lang="en" i="1"/>
              <a:t>Principles of Life</a:t>
            </a:r>
            <a:r>
              <a:rPr lang="en" i="1" baseline="30000"/>
              <a:t> </a:t>
            </a:r>
            <a:r>
              <a:rPr lang="en" i="1"/>
              <a:t>. </a:t>
            </a:r>
            <a:r>
              <a:rPr lang="en"/>
              <a:t>Sinauer Associates, Inc.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Urry, L.A., Cain, M.L., Wasserman, S.A., Minorsky, P.V., Reece, J.B., (2017). </a:t>
            </a:r>
            <a:r>
              <a:rPr lang="en" i="1"/>
              <a:t>Campbell Biology (11th edition).</a:t>
            </a:r>
            <a:r>
              <a:rPr lang="en"/>
              <a:t> Pearson Education, Inc.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700" y="152400"/>
            <a:ext cx="7630603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46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 idx="4294967295"/>
          </p:nvPr>
        </p:nvSpPr>
        <p:spPr>
          <a:xfrm>
            <a:off x="159875" y="140775"/>
            <a:ext cx="88095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159875" y="759375"/>
            <a:ext cx="5004900" cy="4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Peripheral Nervous System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➔"/>
            </a:pPr>
            <a:r>
              <a:rPr lang="en" sz="2000"/>
              <a:t>Network of nerves that carry sensory messages to the central nervous system (CNS) and send information from the CNS to the muscles and glands; consists of the autonomic and somatic systems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i="1"/>
              <a:t>Somatic system</a:t>
            </a:r>
            <a:r>
              <a:rPr lang="en" sz="2000"/>
              <a:t> - conscious control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i="1"/>
              <a:t>Autonomic system </a:t>
            </a:r>
            <a:r>
              <a:rPr lang="en" sz="2000"/>
              <a:t>- not under conscious control</a:t>
            </a:r>
            <a:endParaRPr sz="2000"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75" y="508988"/>
            <a:ext cx="3979275" cy="412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Afferent </a:t>
            </a:r>
            <a:r>
              <a:rPr lang="en-CA" dirty="0" err="1"/>
              <a:t>vs</a:t>
            </a:r>
            <a:r>
              <a:rPr lang="en-CA" dirty="0"/>
              <a:t> Efferent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b="1" u="sng" dirty="0">
                <a:solidFill>
                  <a:srgbClr val="FF0000"/>
                </a:solidFill>
              </a:rPr>
              <a:t>Afferent neuron </a:t>
            </a:r>
            <a:r>
              <a:rPr lang="en-CA" sz="2000" dirty="0"/>
              <a:t>= sensory neuron</a:t>
            </a:r>
          </a:p>
          <a:p>
            <a:pPr>
              <a:buNone/>
            </a:pPr>
            <a:r>
              <a:rPr lang="en-CA" sz="2000" dirty="0"/>
              <a:t>Carries impulse to the CNS</a:t>
            </a:r>
          </a:p>
          <a:p>
            <a:endParaRPr lang="en-CA" sz="2000" dirty="0"/>
          </a:p>
          <a:p>
            <a:r>
              <a:rPr lang="en-CA" sz="2000" b="1" u="sng" dirty="0">
                <a:solidFill>
                  <a:srgbClr val="002060"/>
                </a:solidFill>
              </a:rPr>
              <a:t>Efferent neuron </a:t>
            </a:r>
            <a:r>
              <a:rPr lang="en-CA" sz="2000" dirty="0"/>
              <a:t>= motor neuron</a:t>
            </a:r>
          </a:p>
          <a:p>
            <a:pPr>
              <a:buNone/>
            </a:pPr>
            <a:r>
              <a:rPr lang="en-CA" sz="2000" dirty="0"/>
              <a:t>Carries impulses from CNS to effectors</a:t>
            </a:r>
          </a:p>
          <a:p>
            <a:endParaRPr lang="en-CA" sz="2000" dirty="0"/>
          </a:p>
          <a:p>
            <a:r>
              <a:rPr lang="en-CA" sz="2000" b="1" u="sng" dirty="0">
                <a:solidFill>
                  <a:srgbClr val="0070C0"/>
                </a:solidFill>
              </a:rPr>
              <a:t>Interneuron </a:t>
            </a:r>
            <a:r>
              <a:rPr lang="en-CA" sz="2000" dirty="0">
                <a:solidFill>
                  <a:schemeClr val="tx1"/>
                </a:solidFill>
              </a:rPr>
              <a:t>= neuron </a:t>
            </a:r>
            <a:r>
              <a:rPr lang="en-CA" sz="2000" dirty="0">
                <a:solidFill>
                  <a:schemeClr val="bg2"/>
                </a:solidFill>
              </a:rPr>
              <a:t>c</a:t>
            </a:r>
            <a:r>
              <a:rPr lang="en-CA" sz="2000" dirty="0"/>
              <a:t>arries impulse within the CNS</a:t>
            </a:r>
          </a:p>
        </p:txBody>
      </p:sp>
      <p:pic>
        <p:nvPicPr>
          <p:cNvPr id="1026" name="Picture 2" descr="Interneuronal | definition of interneuronal by Medical dictionary">
            <a:extLst>
              <a:ext uri="{FF2B5EF4-FFF2-40B4-BE49-F238E27FC236}">
                <a16:creationId xmlns:a16="http://schemas.microsoft.com/office/drawing/2014/main" id="{D0E085CE-77B7-4E48-8821-961769B4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08" y="941703"/>
            <a:ext cx="3554800" cy="20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B84370-9467-45BF-823B-52CECBBB1BF6}"/>
              </a:ext>
            </a:extLst>
          </p:cNvPr>
          <p:cNvSpPr/>
          <p:nvPr/>
        </p:nvSpPr>
        <p:spPr>
          <a:xfrm>
            <a:off x="2427194" y="409859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3"/>
              </a:rPr>
              <a:t>https://www.youtube.com/watch?v=FJ653ieC1yk&amp;ab_channel=AnatomyHero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485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303498"/>
            <a:ext cx="6172200" cy="800100"/>
          </a:xfrm>
        </p:spPr>
        <p:txBody>
          <a:bodyPr/>
          <a:lstStyle/>
          <a:p>
            <a:r>
              <a:rPr lang="en-CA" dirty="0"/>
              <a:t>Neuron vs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65" y="1113588"/>
            <a:ext cx="5499847" cy="3726414"/>
          </a:xfrm>
        </p:spPr>
        <p:txBody>
          <a:bodyPr>
            <a:noAutofit/>
          </a:bodyPr>
          <a:lstStyle/>
          <a:p>
            <a:r>
              <a:rPr lang="en-CA" sz="1800" dirty="0"/>
              <a:t>Individual neurons are organized into tissues called </a:t>
            </a:r>
            <a:r>
              <a:rPr lang="en-CA" sz="1800" u="sng" dirty="0"/>
              <a:t>nerves</a:t>
            </a:r>
          </a:p>
          <a:p>
            <a:endParaRPr lang="en-CA" sz="1800" dirty="0"/>
          </a:p>
          <a:p>
            <a:r>
              <a:rPr lang="en-CA" sz="1800" dirty="0"/>
              <a:t>Neuron: the structural and functional unit of the nervous system, specialized to </a:t>
            </a:r>
            <a:r>
              <a:rPr lang="en-CA" sz="1800" u="sng" dirty="0"/>
              <a:t>respond to physical and chemical stimuli</a:t>
            </a:r>
            <a:r>
              <a:rPr lang="en-CA" sz="1800" dirty="0"/>
              <a:t>, to </a:t>
            </a:r>
            <a:r>
              <a:rPr lang="en-CA" sz="1800" u="sng" dirty="0"/>
              <a:t>conduct electrochemical signals</a:t>
            </a:r>
            <a:r>
              <a:rPr lang="en-CA" sz="1800" dirty="0"/>
              <a:t>, and to </a:t>
            </a:r>
            <a:r>
              <a:rPr lang="en-CA" sz="1800" u="sng" dirty="0"/>
              <a:t>release chemicals that regulate various body process</a:t>
            </a:r>
          </a:p>
        </p:txBody>
      </p:sp>
      <p:pic>
        <p:nvPicPr>
          <p:cNvPr id="21506" name="Picture 2" descr="http://britishsciencefestival.files.wordpress.com/2012/08/neur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002" y="1103598"/>
            <a:ext cx="2475054" cy="1638486"/>
          </a:xfrm>
          <a:prstGeom prst="rect">
            <a:avLst/>
          </a:prstGeom>
          <a:noFill/>
        </p:spPr>
      </p:pic>
      <p:sp>
        <p:nvSpPr>
          <p:cNvPr id="4" name="AutoShape 2" descr="Image result for walking dead neuron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050"/>
          </a:p>
        </p:txBody>
      </p:sp>
      <p:sp>
        <p:nvSpPr>
          <p:cNvPr id="5" name="AutoShape 4" descr="Image result for walking dead neurons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CA" sz="1050"/>
          </a:p>
        </p:txBody>
      </p:sp>
    </p:spTree>
    <p:extLst>
      <p:ext uri="{BB962C8B-B14F-4D97-AF65-F5344CB8AC3E}">
        <p14:creationId xmlns:p14="http://schemas.microsoft.com/office/powerpoint/2010/main" val="215235487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2637</Words>
  <Application>Microsoft Office PowerPoint</Application>
  <PresentationFormat>On-screen Show (16:9)</PresentationFormat>
  <Paragraphs>249</Paragraphs>
  <Slides>54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Raleway</vt:lpstr>
      <vt:lpstr>Lato</vt:lpstr>
      <vt:lpstr>Streamline</vt:lpstr>
      <vt:lpstr>8.2 - Structures and Processes of the Nervous System</vt:lpstr>
      <vt:lpstr>Subtopics</vt:lpstr>
      <vt:lpstr>Role of the Nervous system and how it works</vt:lpstr>
      <vt:lpstr>Overview:</vt:lpstr>
      <vt:lpstr>Overview</vt:lpstr>
      <vt:lpstr>PowerPoint Presentation</vt:lpstr>
      <vt:lpstr>Overview</vt:lpstr>
      <vt:lpstr>Afferent vs Efferent neuron</vt:lpstr>
      <vt:lpstr>Neuron vs Nerve</vt:lpstr>
      <vt:lpstr>Cells of the Nervous System</vt:lpstr>
      <vt:lpstr>Cells of the Nervous System</vt:lpstr>
      <vt:lpstr>PowerPoint Presentation</vt:lpstr>
      <vt:lpstr>The Structure of a Neuron</vt:lpstr>
      <vt:lpstr>The Structure of a Neuron</vt:lpstr>
      <vt:lpstr>Schwann cells</vt:lpstr>
      <vt:lpstr>The Structure of a Neuron</vt:lpstr>
      <vt:lpstr>Types of Neurons</vt:lpstr>
      <vt:lpstr>Transmitting sensory information</vt:lpstr>
      <vt:lpstr>Motor output</vt:lpstr>
      <vt:lpstr>The Structure of a Neuron</vt:lpstr>
      <vt:lpstr>The Electrical Nature of Nerves</vt:lpstr>
      <vt:lpstr>*The Electrical Nature of Nerves</vt:lpstr>
      <vt:lpstr>The resting potential</vt:lpstr>
      <vt:lpstr>Excitable cells</vt:lpstr>
      <vt:lpstr>PowerPoint Presentation</vt:lpstr>
      <vt:lpstr>Hyperpolarization and Depolarization in Graded potentials</vt:lpstr>
      <vt:lpstr>Hyperpolarization and Depolarization in Graded potentials</vt:lpstr>
      <vt:lpstr>Graded potential vs Action potential</vt:lpstr>
      <vt:lpstr>Hyperpolarization and Depolarization in Graded potentials</vt:lpstr>
      <vt:lpstr>PowerPoint Presentation</vt:lpstr>
      <vt:lpstr>Action potential</vt:lpstr>
      <vt:lpstr>The Electrical Nature of Nerves</vt:lpstr>
      <vt:lpstr>PowerPoint Presentation</vt:lpstr>
      <vt:lpstr>Action potential</vt:lpstr>
      <vt:lpstr>Action potential</vt:lpstr>
      <vt:lpstr>Action potential</vt:lpstr>
      <vt:lpstr>Propagation of action potential</vt:lpstr>
      <vt:lpstr>Propagation of action potential</vt:lpstr>
      <vt:lpstr>Propagation of action potential</vt:lpstr>
      <vt:lpstr>Propagation of action potential</vt:lpstr>
      <vt:lpstr>Propagation of action potential</vt:lpstr>
      <vt:lpstr>Review</vt:lpstr>
      <vt:lpstr>Factors that affect the speed of conduction</vt:lpstr>
      <vt:lpstr>The Electrical Nature of Nerves</vt:lpstr>
      <vt:lpstr>The Electrical Nature of Nerves</vt:lpstr>
      <vt:lpstr>The Electrical Nature of Nerves</vt:lpstr>
      <vt:lpstr>The Electrical Nature of Nerves</vt:lpstr>
      <vt:lpstr>Signal Transmission Across a Synapse</vt:lpstr>
      <vt:lpstr>Other terminology</vt:lpstr>
      <vt:lpstr>Signal Transmission Across a Synapse</vt:lpstr>
      <vt:lpstr>Signal Transmission Across a Synapse</vt:lpstr>
      <vt:lpstr>Signal Transmission Across a Synapse</vt:lpstr>
      <vt:lpstr>Neurotransmitters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8.2 - Structures and Processes of the Nervous System</dc:title>
  <cp:lastModifiedBy>Andy Hui</cp:lastModifiedBy>
  <cp:revision>21</cp:revision>
  <dcterms:modified xsi:type="dcterms:W3CDTF">2021-01-18T20:37:39Z</dcterms:modified>
</cp:coreProperties>
</file>